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</p:sldIdLst>
  <p:sldSz cx="21383625" cy="30275213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60" autoAdjust="0"/>
    <p:restoredTop sz="95226" autoAdjust="0"/>
  </p:normalViewPr>
  <p:slideViewPr>
    <p:cSldViewPr>
      <p:cViewPr>
        <p:scale>
          <a:sx n="66" d="100"/>
          <a:sy n="66" d="100"/>
        </p:scale>
        <p:origin x="-163" y="-6470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38127499256419"/>
          <c:y val="8.6309774663361066E-2"/>
          <c:w val="0.82494319367992919"/>
          <c:h val="0.756714120130694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Лист2!$B$21:$P$21</c:f>
              <c:strCache>
                <c:ptCount val="12"/>
                <c:pt idx="0">
                  <c:v>III</c:v>
                </c:pt>
                <c:pt idx="1">
                  <c:v>IV</c:v>
                </c:pt>
                <c:pt idx="2">
                  <c:v>V</c:v>
                </c:pt>
                <c:pt idx="3">
                  <c:v>VI</c:v>
                </c:pt>
                <c:pt idx="4">
                  <c:v>VII</c:v>
                </c:pt>
                <c:pt idx="5">
                  <c:v>VIII</c:v>
                </c:pt>
                <c:pt idx="6">
                  <c:v>IX</c:v>
                </c:pt>
                <c:pt idx="7">
                  <c:v>X</c:v>
                </c:pt>
                <c:pt idx="8">
                  <c:v>XI</c:v>
                </c:pt>
                <c:pt idx="9">
                  <c:v>XII</c:v>
                </c:pt>
                <c:pt idx="10">
                  <c:v>I</c:v>
                </c:pt>
                <c:pt idx="11">
                  <c:v>II</c:v>
                </c:pt>
              </c:strCache>
            </c:strRef>
          </c:cat>
          <c:val>
            <c:numRef>
              <c:f>Лист2!$B$23:$P$23</c:f>
              <c:numCache>
                <c:formatCode>0.0</c:formatCode>
                <c:ptCount val="12"/>
                <c:pt idx="0">
                  <c:v>19.855222337125131</c:v>
                </c:pt>
                <c:pt idx="1">
                  <c:v>12.5129265770424</c:v>
                </c:pt>
                <c:pt idx="2">
                  <c:v>9.0486039296794214</c:v>
                </c:pt>
                <c:pt idx="3">
                  <c:v>6.9286452947259569</c:v>
                </c:pt>
                <c:pt idx="4">
                  <c:v>6.1013443640124096</c:v>
                </c:pt>
                <c:pt idx="5">
                  <c:v>6.0496380558428129</c:v>
                </c:pt>
                <c:pt idx="6">
                  <c:v>5.6359875904860397</c:v>
                </c:pt>
                <c:pt idx="7">
                  <c:v>5.5325749741468462</c:v>
                </c:pt>
                <c:pt idx="8">
                  <c:v>5.4808686659772494</c:v>
                </c:pt>
                <c:pt idx="9">
                  <c:v>9.4105480868665978</c:v>
                </c:pt>
                <c:pt idx="10">
                  <c:v>7.0837642192347463</c:v>
                </c:pt>
                <c:pt idx="11">
                  <c:v>6.3598759048603926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27-423C-82B3-8B9E719E2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892723408"/>
        <c:axId val="1"/>
      </c:barChart>
      <c:catAx>
        <c:axId val="1892723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Months of</a:t>
                </a:r>
                <a:r>
                  <a:rPr lang="ru-RU" sz="16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Year</a:t>
                </a:r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ru-RU"/>
            </a:p>
          </c:txPr>
        </c:title>
        <c:numFmt formatCode="dd\.mm\.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Relative Distribution of Flow, </a:t>
                </a:r>
              </a:p>
              <a:p>
                <a:pPr>
                  <a:defRPr sz="16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% of the Annual Flow</a:t>
                </a:r>
                <a:endParaRPr lang="ru-RU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275280939936526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272340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21383625" cy="201834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1137" y="2"/>
            <a:ext cx="21372491" cy="2018348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1896939"/>
            <a:ext cx="13632061" cy="6458712"/>
          </a:xfrm>
        </p:spPr>
        <p:txBody>
          <a:bodyPr anchor="ctr">
            <a:normAutofit/>
          </a:bodyPr>
          <a:lstStyle>
            <a:lvl1pPr algn="r">
              <a:defRPr sz="10289" spc="468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02185" y="21896939"/>
            <a:ext cx="5613202" cy="645871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742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069162" indent="0" algn="ctr">
              <a:buNone/>
              <a:defRPr sz="3742"/>
            </a:lvl2pPr>
            <a:lvl3pPr marL="2138324" indent="0" algn="ctr">
              <a:buNone/>
              <a:defRPr sz="3742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85D6BDF-9D0E-4E2B-85B8-D8F4790360C9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4709736" y="23238835"/>
            <a:ext cx="0" cy="403669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00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5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60" y="3363913"/>
            <a:ext cx="4610844" cy="23883779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7423" y="3363913"/>
            <a:ext cx="13297942" cy="238837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7641491" y="1478083"/>
            <a:ext cx="0" cy="16037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428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0789635" y="0"/>
            <a:ext cx="593990" cy="302752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4" tIns="30722" rIns="61444" bIns="30722" rtlCol="0" anchor="ctr"/>
          <a:lstStyle/>
          <a:p>
            <a:pPr algn="ctr"/>
            <a:endParaRPr lang="en-US" sz="4096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593990" cy="302752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4" tIns="30722" rIns="61444" bIns="30722" rtlCol="0" anchor="ctr"/>
          <a:lstStyle/>
          <a:p>
            <a:pPr algn="ctr"/>
            <a:endParaRPr lang="en-US" sz="4096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383625" cy="37844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4" tIns="30722" rIns="61444" bIns="30722" rtlCol="0" anchor="ctr"/>
          <a:lstStyle/>
          <a:p>
            <a:pPr algn="ctr"/>
            <a:endParaRPr lang="en-US" sz="4096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6490812"/>
            <a:ext cx="21383625" cy="37844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4" tIns="30722" rIns="61444" bIns="30722" rtlCol="0" anchor="ctr"/>
          <a:lstStyle/>
          <a:p>
            <a:pPr algn="ctr"/>
            <a:endParaRPr lang="en-US" sz="4096" dirty="0"/>
          </a:p>
        </p:txBody>
      </p:sp>
      <p:sp>
        <p:nvSpPr>
          <p:cNvPr id="9" name="Instructions"/>
          <p:cNvSpPr/>
          <p:nvPr userDrawn="1"/>
        </p:nvSpPr>
        <p:spPr>
          <a:xfrm>
            <a:off x="-8909844" y="0"/>
            <a:ext cx="8315854" cy="30275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609" tIns="153609" rIns="153609" bIns="153609" rtlCol="0" anchor="t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612"/>
              </a:spcAft>
            </a:pPr>
            <a:r>
              <a:rPr lang="en-US" sz="621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Print Size:</a:t>
            </a:r>
            <a:endParaRPr sz="6217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612"/>
              </a:spcAft>
            </a:pPr>
            <a:r>
              <a:rPr lang="en-US" sz="4239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This poster template is set up for A0</a:t>
            </a:r>
            <a:r>
              <a:rPr lang="en-US" sz="4239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international paper size of 1189 mm x 841 mm</a:t>
            </a:r>
            <a:r>
              <a:rPr lang="en-US" sz="4239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(46.8” high by 33.1” wide). It can be printed at</a:t>
            </a:r>
            <a:r>
              <a:rPr lang="en-US" sz="4239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70.6% for an A1 poster of 841 mm x 594 mm.</a:t>
            </a:r>
            <a:endParaRPr lang="en-US" sz="4239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612"/>
              </a:spcAft>
            </a:pPr>
            <a:r>
              <a:rPr lang="en-US" sz="621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Placeholders</a:t>
            </a:r>
            <a:r>
              <a:rPr sz="621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1612"/>
              </a:spcAft>
            </a:pPr>
            <a:r>
              <a:rPr sz="4239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The </a:t>
            </a:r>
            <a:r>
              <a:rPr lang="en-US" sz="4239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various elements included</a:t>
            </a:r>
            <a:r>
              <a:rPr sz="4239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in this </a:t>
            </a:r>
            <a:r>
              <a:rPr lang="en-US" sz="4239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are ones</a:t>
            </a:r>
            <a:r>
              <a:rPr lang="en-US" sz="4239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we often see in medical, research, and scientific posters.</a:t>
            </a:r>
            <a:r>
              <a:rPr sz="4239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4239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Feel</a:t>
            </a:r>
            <a:r>
              <a:rPr lang="en-US" sz="4239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free to edit, move,  add, and delete items, or change the layout to suit your needs. Always check with your conference organizer for specific requirements.</a:t>
            </a:r>
          </a:p>
          <a:p>
            <a:pPr lvl="0">
              <a:spcBef>
                <a:spcPts val="0"/>
              </a:spcBef>
              <a:spcAft>
                <a:spcPts val="1612"/>
              </a:spcAft>
            </a:pPr>
            <a:r>
              <a:rPr lang="en-US" sz="621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Image</a:t>
            </a:r>
            <a:r>
              <a:rPr lang="en-US" sz="6217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Quality</a:t>
            </a:r>
            <a:r>
              <a:rPr lang="en-US" sz="621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1612"/>
              </a:spcAft>
            </a:pPr>
            <a:r>
              <a:rPr lang="en-US" sz="4239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You can place digital photos or logo art in your poster file by selecting the </a:t>
            </a:r>
            <a:r>
              <a:rPr lang="en-US" sz="4239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Insert, Picture</a:t>
            </a:r>
            <a:r>
              <a:rPr lang="en-US" sz="4239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command, or by using standard copy &amp; paste. For best results, all graphic elements should be at least </a:t>
            </a:r>
            <a:r>
              <a:rPr lang="en-US" sz="4239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150-200 pixels per inch in their final printed size</a:t>
            </a:r>
            <a:r>
              <a:rPr lang="en-US" sz="4239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. For instance, a 1600 x 1200 pixel</a:t>
            </a:r>
            <a:r>
              <a:rPr lang="en-US" sz="4239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photo will usually look fine up to </a:t>
            </a:r>
            <a:r>
              <a:rPr lang="en-US" sz="4239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8“-10” wide on your printed poster.</a:t>
            </a:r>
          </a:p>
          <a:p>
            <a:pPr lvl="0">
              <a:spcBef>
                <a:spcPts val="0"/>
              </a:spcBef>
              <a:spcAft>
                <a:spcPts val="1612"/>
              </a:spcAft>
            </a:pPr>
            <a:r>
              <a:rPr lang="en-US" sz="4239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To preview the print quality of images, select a magnification of 100% when previewing your poster. This will give you a good idea of what it will look like in print. If you are laying out a large poster and using half-scale dimensions, be sure to preview your graphics at 200% to see them at their final printed size.</a:t>
            </a:r>
          </a:p>
          <a:p>
            <a:pPr lvl="0">
              <a:spcBef>
                <a:spcPts val="0"/>
              </a:spcBef>
              <a:spcAft>
                <a:spcPts val="1612"/>
              </a:spcAft>
            </a:pPr>
            <a:r>
              <a:rPr lang="en-US" sz="4239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Please note that graphics from websites (such as the logo on your hospital's or university's home page) will only be 72dpi and not suitable for printing.</a:t>
            </a:r>
          </a:p>
          <a:p>
            <a:pPr lvl="0" algn="ctr">
              <a:spcBef>
                <a:spcPts val="0"/>
              </a:spcBef>
              <a:spcAft>
                <a:spcPts val="1612"/>
              </a:spcAft>
            </a:pPr>
            <a:br>
              <a:rPr lang="en-US" sz="3109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n-US" sz="3109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[This sidebar area does not print.]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1977615" y="0"/>
            <a:ext cx="8315854" cy="30275213"/>
            <a:chOff x="33832800" y="0"/>
            <a:chExt cx="12801600" cy="43891200"/>
          </a:xfrm>
        </p:grpSpPr>
        <p:sp>
          <p:nvSpPr>
            <p:cNvPr id="13" name="Instructions"/>
            <p:cNvSpPr/>
            <p:nvPr userDrawn="1"/>
          </p:nvSpPr>
          <p:spPr>
            <a:xfrm>
              <a:off x="33832800" y="0"/>
              <a:ext cx="12801600" cy="43891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612"/>
                </a:spcAft>
              </a:pPr>
              <a:r>
                <a:rPr lang="en-US" sz="6217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621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6217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6217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612"/>
                </a:spcAft>
              </a:pPr>
              <a:r>
                <a:rPr lang="en-US" sz="4239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4239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612"/>
                </a:spcAft>
              </a:pPr>
              <a:r>
                <a:rPr lang="en-US" sz="4239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4239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4239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4239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4239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612"/>
                </a:spcAft>
              </a:pPr>
              <a:endParaRPr lang="en-US" sz="4239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612"/>
                </a:spcAft>
              </a:pPr>
              <a:endParaRPr lang="en-US" sz="4239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612"/>
                </a:spcAft>
              </a:pPr>
              <a:endParaRPr lang="en-US" sz="4239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612"/>
                </a:spcAft>
              </a:pPr>
              <a:endParaRPr lang="en-US" sz="4239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612"/>
                </a:spcAft>
              </a:pPr>
              <a:endParaRPr lang="en-US" sz="4239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612"/>
                </a:spcAft>
              </a:pPr>
              <a:endParaRPr lang="en-US" sz="4239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612"/>
                </a:spcAft>
              </a:pPr>
              <a:endParaRPr lang="en-US" sz="4239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612"/>
                </a:spcAft>
              </a:pPr>
              <a:endParaRPr lang="en-US" sz="4239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612"/>
                </a:spcAft>
              </a:pPr>
              <a:endParaRPr lang="en-US" sz="4239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612"/>
                </a:spcAft>
              </a:pPr>
              <a:r>
                <a:rPr lang="en-US" sz="4239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612"/>
                </a:spcAft>
              </a:pPr>
              <a:r>
                <a:rPr lang="en-US" sz="6217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Your Poster:</a:t>
              </a:r>
            </a:p>
            <a:p>
              <a:pPr lvl="0">
                <a:spcBef>
                  <a:spcPts val="0"/>
                </a:spcBef>
                <a:spcAft>
                  <a:spcPts val="1612"/>
                </a:spcAft>
              </a:pPr>
              <a:r>
                <a:rPr lang="en-US" sz="4239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4239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4239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4239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delivery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612"/>
                </a:spcAft>
              </a:pPr>
              <a:r>
                <a:rPr lang="en-US" sz="4239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4239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239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239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International: +(1) 913-441-1410</a:t>
              </a:r>
              <a:br>
                <a:rPr lang="en-US" sz="4239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4239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3109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109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1342" y="8425085"/>
              <a:ext cx="11904515" cy="1024692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830" y="30070248"/>
            <a:ext cx="3742602" cy="13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8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4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21383625" cy="20183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11137" y="2"/>
            <a:ext cx="21372491" cy="2018348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86" y="21896939"/>
            <a:ext cx="13632061" cy="6458712"/>
          </a:xfrm>
        </p:spPr>
        <p:txBody>
          <a:bodyPr anchor="ctr">
            <a:normAutofit/>
          </a:bodyPr>
          <a:lstStyle>
            <a:lvl1pPr algn="r">
              <a:defRPr sz="10289" b="0" spc="468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2185" y="21896939"/>
            <a:ext cx="5613202" cy="6458712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42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069162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4709736" y="23238835"/>
            <a:ext cx="0" cy="403669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58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225" y="2583485"/>
            <a:ext cx="17048095" cy="66201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6224" y="10091738"/>
            <a:ext cx="8339614" cy="177614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04706" y="10091738"/>
            <a:ext cx="8339614" cy="177614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9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6225" y="2583485"/>
            <a:ext cx="17048095" cy="66201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6224" y="9622185"/>
            <a:ext cx="8339614" cy="363302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5145" b="0" cap="none" baseline="0">
                <a:solidFill>
                  <a:schemeClr val="accent1"/>
                </a:solidFill>
                <a:latin typeface="+mn-lt"/>
              </a:defRPr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6224" y="13101548"/>
            <a:ext cx="8339614" cy="14751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504706" y="9622185"/>
            <a:ext cx="8339614" cy="363302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514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marL="0" lvl="0" indent="0" algn="l" defTabSz="2138324" rtl="0" eaLnBrk="1" latinLnBrk="0" hangingPunct="1">
              <a:lnSpc>
                <a:spcPct val="90000"/>
              </a:lnSpc>
              <a:spcBef>
                <a:spcPts val="4209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504706" y="13101548"/>
            <a:ext cx="8339614" cy="14751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4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1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6225" y="2081516"/>
            <a:ext cx="7698105" cy="7669721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4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3574" y="3633026"/>
            <a:ext cx="9959423" cy="22888061"/>
          </a:xfrm>
        </p:spPr>
        <p:txBody>
          <a:bodyPr>
            <a:normAutofit/>
          </a:bodyPr>
          <a:lstStyle>
            <a:lvl1pPr>
              <a:defRPr sz="4677"/>
            </a:lvl1pPr>
            <a:lvl2pPr>
              <a:defRPr sz="3742"/>
            </a:lvl2pPr>
            <a:lvl3pPr>
              <a:defRPr sz="2806"/>
            </a:lvl3pPr>
            <a:lvl4pPr>
              <a:defRPr sz="2806"/>
            </a:lvl4pPr>
            <a:lvl5pPr>
              <a:defRPr sz="2806"/>
            </a:lvl5pPr>
            <a:lvl6pPr>
              <a:defRPr sz="2806"/>
            </a:lvl6pPr>
            <a:lvl7pPr>
              <a:defRPr sz="2806"/>
            </a:lvl7pPr>
            <a:lvl8pPr>
              <a:defRPr sz="2806"/>
            </a:lvl8pPr>
            <a:lvl9pPr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6225" y="9965948"/>
            <a:ext cx="7698105" cy="1660896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1403"/>
              </a:spcBef>
              <a:buNone/>
              <a:defRPr sz="3742"/>
            </a:lvl1pPr>
            <a:lvl2pPr marL="1069162" indent="0">
              <a:buNone/>
              <a:defRPr sz="2806"/>
            </a:lvl2pPr>
            <a:lvl3pPr marL="2138324" indent="0">
              <a:buNone/>
              <a:defRPr sz="2339"/>
            </a:lvl3pPr>
            <a:lvl4pPr marL="3207487" indent="0">
              <a:buNone/>
              <a:defRPr sz="2105"/>
            </a:lvl4pPr>
            <a:lvl5pPr marL="4276649" indent="0">
              <a:buNone/>
              <a:defRPr sz="2105"/>
            </a:lvl5pPr>
            <a:lvl6pPr marL="5345811" indent="0">
              <a:buNone/>
              <a:defRPr sz="2105"/>
            </a:lvl6pPr>
            <a:lvl7pPr marL="6414973" indent="0">
              <a:buNone/>
              <a:defRPr sz="2105"/>
            </a:lvl7pPr>
            <a:lvl8pPr marL="7484135" indent="0">
              <a:buNone/>
              <a:defRPr sz="2105"/>
            </a:lvl8pPr>
            <a:lvl9pPr marL="8553298" indent="0">
              <a:buNone/>
              <a:defRPr sz="210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4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86" y="21896943"/>
            <a:ext cx="13632061" cy="6458712"/>
          </a:xfrm>
        </p:spPr>
        <p:txBody>
          <a:bodyPr anchor="ctr">
            <a:normAutofit/>
          </a:bodyPr>
          <a:lstStyle>
            <a:lvl1pPr algn="r">
              <a:defRPr sz="10289" spc="468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4"/>
            <a:ext cx="21378279" cy="20183475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5612"/>
            </a:lvl1pPr>
            <a:lvl2pPr marL="801872" indent="0">
              <a:buNone/>
              <a:defRPr sz="4911"/>
            </a:lvl2pPr>
            <a:lvl3pPr marL="1603743" indent="0">
              <a:buNone/>
              <a:defRPr sz="4209"/>
            </a:lvl3pPr>
            <a:lvl4pPr marL="2405615" indent="0">
              <a:buNone/>
              <a:defRPr sz="3508"/>
            </a:lvl4pPr>
            <a:lvl5pPr marL="3207487" indent="0">
              <a:buNone/>
              <a:defRPr sz="3508"/>
            </a:lvl5pPr>
            <a:lvl6pPr marL="4009358" indent="0">
              <a:buNone/>
              <a:defRPr sz="3508"/>
            </a:lvl6pPr>
            <a:lvl7pPr marL="4811230" indent="0">
              <a:buNone/>
              <a:defRPr sz="3508"/>
            </a:lvl7pPr>
            <a:lvl8pPr marL="5613102" indent="0">
              <a:buNone/>
              <a:defRPr sz="3508"/>
            </a:lvl8pPr>
            <a:lvl9pPr marL="6414973" indent="0">
              <a:buNone/>
              <a:defRPr sz="35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02185" y="21896943"/>
            <a:ext cx="5613202" cy="6458712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42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801872" indent="0">
              <a:buNone/>
              <a:defRPr sz="2455"/>
            </a:lvl2pPr>
            <a:lvl3pPr marL="1603743" indent="0">
              <a:buNone/>
              <a:defRPr sz="2105"/>
            </a:lvl3pPr>
            <a:lvl4pPr marL="2405615" indent="0">
              <a:buNone/>
              <a:defRPr sz="1754"/>
            </a:lvl4pPr>
            <a:lvl5pPr marL="3207487" indent="0">
              <a:buNone/>
              <a:defRPr sz="1754"/>
            </a:lvl5pPr>
            <a:lvl6pPr marL="4009358" indent="0">
              <a:buNone/>
              <a:defRPr sz="1754"/>
            </a:lvl6pPr>
            <a:lvl7pPr marL="4811230" indent="0">
              <a:buNone/>
              <a:defRPr sz="1754"/>
            </a:lvl7pPr>
            <a:lvl8pPr marL="5613102" indent="0">
              <a:buNone/>
              <a:defRPr sz="1754"/>
            </a:lvl8pPr>
            <a:lvl9pPr marL="6414973" indent="0">
              <a:buNone/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4709736" y="23238835"/>
            <a:ext cx="0" cy="403669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47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6225" y="2583485"/>
            <a:ext cx="17048095" cy="6620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6226" y="10091738"/>
            <a:ext cx="17048097" cy="1776145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6228" y="28565462"/>
            <a:ext cx="3778164" cy="1211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39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85D6BDF-9D0E-4E2B-85B8-D8F4790360C9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94051" y="28565462"/>
            <a:ext cx="10350605" cy="1211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39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07667" y="28565462"/>
            <a:ext cx="1707720" cy="1211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39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36477" y="3647876"/>
            <a:ext cx="0" cy="403669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51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2138324" rtl="0" eaLnBrk="1" latinLnBrk="0" hangingPunct="1">
        <a:lnSpc>
          <a:spcPct val="80000"/>
        </a:lnSpc>
        <a:spcBef>
          <a:spcPct val="0"/>
        </a:spcBef>
        <a:buNone/>
        <a:defRPr sz="10289" kern="1200" cap="all" spc="234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13832" indent="-213832" algn="l" defTabSz="2138324" rtl="0" eaLnBrk="1" latinLnBrk="0" hangingPunct="1">
        <a:lnSpc>
          <a:spcPct val="90000"/>
        </a:lnSpc>
        <a:spcBef>
          <a:spcPts val="2806"/>
        </a:spcBef>
        <a:spcAft>
          <a:spcPts val="468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4677" kern="1200">
          <a:solidFill>
            <a:schemeClr val="tx1"/>
          </a:solidFill>
          <a:latin typeface="+mn-lt"/>
          <a:ea typeface="+mn-ea"/>
          <a:cs typeface="+mn-cs"/>
        </a:defRPr>
      </a:lvl1pPr>
      <a:lvl2pPr marL="620114" indent="-320749" algn="l" defTabSz="2138324" rtl="0" eaLnBrk="1" latinLnBrk="0" hangingPunct="1">
        <a:lnSpc>
          <a:spcPct val="90000"/>
        </a:lnSpc>
        <a:spcBef>
          <a:spcPts val="468"/>
        </a:spcBef>
        <a:spcAft>
          <a:spcPts val="935"/>
        </a:spcAft>
        <a:buClr>
          <a:schemeClr val="accent1"/>
        </a:buClr>
        <a:buFont typeface="Wingdings 3" pitchFamily="18" charset="2"/>
        <a:buChar char="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047779" indent="-320749" algn="l" defTabSz="2138324" rtl="0" eaLnBrk="1" latinLnBrk="0" hangingPunct="1">
        <a:lnSpc>
          <a:spcPct val="90000"/>
        </a:lnSpc>
        <a:spcBef>
          <a:spcPts val="468"/>
        </a:spcBef>
        <a:spcAft>
          <a:spcPts val="935"/>
        </a:spcAft>
        <a:buClr>
          <a:schemeClr val="accent1"/>
        </a:buClr>
        <a:buFont typeface="Wingdings 3" pitchFamily="18" charset="2"/>
        <a:buChar char=""/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1389911" indent="-320749" algn="l" defTabSz="2138324" rtl="0" eaLnBrk="1" latinLnBrk="0" hangingPunct="1">
        <a:lnSpc>
          <a:spcPct val="90000"/>
        </a:lnSpc>
        <a:spcBef>
          <a:spcPts val="468"/>
        </a:spcBef>
        <a:spcAft>
          <a:spcPts val="935"/>
        </a:spcAft>
        <a:buClr>
          <a:schemeClr val="accent1"/>
        </a:buClr>
        <a:buFont typeface="Wingdings 3" pitchFamily="18" charset="2"/>
        <a:buChar char="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1817576" indent="-320749" algn="l" defTabSz="2138324" rtl="0" eaLnBrk="1" latinLnBrk="0" hangingPunct="1">
        <a:lnSpc>
          <a:spcPct val="90000"/>
        </a:lnSpc>
        <a:spcBef>
          <a:spcPts val="468"/>
        </a:spcBef>
        <a:spcAft>
          <a:spcPts val="935"/>
        </a:spcAft>
        <a:buClr>
          <a:schemeClr val="accent1"/>
        </a:buClr>
        <a:buFont typeface="Wingdings 3" pitchFamily="18" charset="2"/>
        <a:buChar char="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2138324" indent="-320749" algn="l" defTabSz="2138324" rtl="0" eaLnBrk="1" latinLnBrk="0" hangingPunct="1">
        <a:lnSpc>
          <a:spcPct val="90000"/>
        </a:lnSpc>
        <a:spcBef>
          <a:spcPts val="468"/>
        </a:spcBef>
        <a:spcAft>
          <a:spcPts val="935"/>
        </a:spcAft>
        <a:buClr>
          <a:schemeClr val="accent1"/>
        </a:buClr>
        <a:buFont typeface="Wingdings 3" pitchFamily="18" charset="2"/>
        <a:buChar char="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2480456" indent="-320749" algn="l" defTabSz="2138324" rtl="0" eaLnBrk="1" latinLnBrk="0" hangingPunct="1">
        <a:lnSpc>
          <a:spcPct val="90000"/>
        </a:lnSpc>
        <a:spcBef>
          <a:spcPts val="468"/>
        </a:spcBef>
        <a:spcAft>
          <a:spcPts val="935"/>
        </a:spcAft>
        <a:buClr>
          <a:schemeClr val="accent1"/>
        </a:buClr>
        <a:buFont typeface="Wingdings 3" pitchFamily="18" charset="2"/>
        <a:buChar char="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2843971" indent="-320749" algn="l" defTabSz="2138324" rtl="0" eaLnBrk="1" latinLnBrk="0" hangingPunct="1">
        <a:lnSpc>
          <a:spcPct val="90000"/>
        </a:lnSpc>
        <a:spcBef>
          <a:spcPts val="468"/>
        </a:spcBef>
        <a:spcAft>
          <a:spcPts val="935"/>
        </a:spcAft>
        <a:buClr>
          <a:schemeClr val="accent1"/>
        </a:buClr>
        <a:buFont typeface="Wingdings 3" pitchFamily="18" charset="2"/>
        <a:buChar char="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3186103" indent="-320749" algn="l" defTabSz="2138324" rtl="0" eaLnBrk="1" latinLnBrk="0" hangingPunct="1">
        <a:lnSpc>
          <a:spcPct val="90000"/>
        </a:lnSpc>
        <a:spcBef>
          <a:spcPts val="468"/>
        </a:spcBef>
        <a:spcAft>
          <a:spcPts val="935"/>
        </a:spcAft>
        <a:buClr>
          <a:schemeClr val="accent1"/>
        </a:buClr>
        <a:buFont typeface="Wingdings 3" pitchFamily="18" charset="2"/>
        <a:buChar char="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3229240" y="37009"/>
            <a:ext cx="14919090" cy="23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2887" tIns="307219" rIns="122887" bIns="307219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5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Annual distribution of the Oka River flow in Kaluga</a:t>
            </a:r>
            <a:r>
              <a:rPr 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 under the conditions of climate change</a:t>
            </a:r>
            <a:endParaRPr lang="ru-RU" sz="54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3229240" y="2225238"/>
            <a:ext cx="14919090" cy="129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2887" tIns="122887" rIns="122887" bIns="122887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5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Marina Zakharova, PhD</a:t>
            </a:r>
          </a:p>
          <a:p>
            <a:pPr algn="ctr" eaLnBrk="1" hangingPunct="1"/>
            <a:r>
              <a:rPr lang="en-GB" sz="325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Kaluga State University after named K.E. </a:t>
            </a:r>
            <a:r>
              <a:rPr lang="en-GB" sz="325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Tsiolkovski</a:t>
            </a:r>
            <a:r>
              <a:rPr lang="en-GB" sz="325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, Russia</a:t>
            </a:r>
            <a:endParaRPr lang="en-US" sz="325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0985" y="27609064"/>
            <a:ext cx="6571815" cy="13670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61444" tIns="30722" rIns="61444" bIns="30722" rtlCol="0">
            <a:spAutoFit/>
          </a:bodyPr>
          <a:lstStyle/>
          <a:p>
            <a:r>
              <a:rPr lang="en-US" sz="2120" dirty="0"/>
              <a:t>Marina Zakharova</a:t>
            </a:r>
          </a:p>
          <a:p>
            <a:r>
              <a:rPr lang="en-GB" sz="2120" dirty="0"/>
              <a:t>Kaluga State University after named K.E. </a:t>
            </a:r>
            <a:r>
              <a:rPr lang="en-GB" sz="2120" dirty="0" err="1"/>
              <a:t>Tsiolkovski</a:t>
            </a:r>
            <a:r>
              <a:rPr lang="en-GB" sz="2120" dirty="0"/>
              <a:t>, Russia</a:t>
            </a:r>
            <a:endParaRPr lang="en-US" sz="2120" dirty="0"/>
          </a:p>
          <a:p>
            <a:r>
              <a:rPr lang="en-US" sz="2120" dirty="0"/>
              <a:t>Email: maryno4ka80@gmail.com</a:t>
            </a:r>
          </a:p>
          <a:p>
            <a:r>
              <a:rPr lang="en-US" sz="2120" dirty="0"/>
              <a:t>Website: https://tksu.ru/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0984" y="26790233"/>
            <a:ext cx="1687273" cy="649128"/>
          </a:xfrm>
          <a:prstGeom prst="rect">
            <a:avLst/>
          </a:prstGeom>
          <a:noFill/>
        </p:spPr>
        <p:txBody>
          <a:bodyPr wrap="none" lIns="61444" tIns="30722" rIns="61444" bIns="30722" rtlCol="0">
            <a:spAutoFit/>
          </a:bodyPr>
          <a:lstStyle/>
          <a:p>
            <a:r>
              <a:rPr lang="en-US" sz="3815" b="1" dirty="0"/>
              <a:t>Contact</a:t>
            </a:r>
          </a:p>
        </p:txBody>
      </p:sp>
      <p:sp>
        <p:nvSpPr>
          <p:cNvPr id="10" name="Text Box 189"/>
          <p:cNvSpPr txBox="1">
            <a:spLocks noChangeArrowheads="1"/>
          </p:cNvSpPr>
          <p:nvPr/>
        </p:nvSpPr>
        <p:spPr bwMode="auto">
          <a:xfrm>
            <a:off x="1187979" y="5059660"/>
            <a:ext cx="5939896" cy="383684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22887" tIns="122887" rIns="122887" bIns="12288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120" dirty="0">
                <a:latin typeface="Calibri" pitchFamily="34" charset="0"/>
              </a:rPr>
              <a:t>This work is devoted to the study of the features of annual distribution of the Oka river flow in the hydrological station of Kaluga in the modern period. </a:t>
            </a:r>
          </a:p>
          <a:p>
            <a:pPr eaLnBrk="1" hangingPunct="1"/>
            <a:endParaRPr lang="en-US" sz="2120" dirty="0">
              <a:latin typeface="Calibri" pitchFamily="34" charset="0"/>
            </a:endParaRPr>
          </a:p>
          <a:p>
            <a:pPr eaLnBrk="1" hangingPunct="1"/>
            <a:r>
              <a:rPr lang="en-US" sz="2120" dirty="0">
                <a:latin typeface="Calibri" pitchFamily="34" charset="0"/>
              </a:rPr>
              <a:t>As the result, the values of annual seasonal flow with a probability of exceeding 95% were established. The seasonal distribution of low-water group of water bearing of river was done. </a:t>
            </a:r>
          </a:p>
          <a:p>
            <a:pPr eaLnBrk="1" hangingPunct="1"/>
            <a:endParaRPr lang="en-US" sz="2120" dirty="0">
              <a:latin typeface="Calibri" pitchFamily="34" charset="0"/>
            </a:endParaRPr>
          </a:p>
          <a:p>
            <a:pPr eaLnBrk="1" hangingPunct="1"/>
            <a:r>
              <a:rPr lang="en-US" sz="2120" dirty="0">
                <a:latin typeface="Calibri" pitchFamily="34" charset="0"/>
              </a:rPr>
              <a:t>There was a redistribution of river flow between the months and seasons of the year.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87979" y="4429788"/>
            <a:ext cx="5939896" cy="6298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4" tIns="30722" rIns="61444" bIns="30722" rtlCol="0" anchor="ctr"/>
          <a:lstStyle/>
          <a:p>
            <a:pPr algn="ctr"/>
            <a:r>
              <a:rPr lang="en-US" sz="3815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Abstract</a:t>
            </a:r>
          </a:p>
        </p:txBody>
      </p:sp>
      <p:sp>
        <p:nvSpPr>
          <p:cNvPr id="15" name="Text Box 194"/>
          <p:cNvSpPr txBox="1">
            <a:spLocks noChangeArrowheads="1"/>
          </p:cNvSpPr>
          <p:nvPr/>
        </p:nvSpPr>
        <p:spPr bwMode="auto">
          <a:xfrm>
            <a:off x="7694877" y="12303184"/>
            <a:ext cx="5939896" cy="1166668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22887" tIns="122887" rIns="122887" bIns="12288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120" dirty="0">
                <a:latin typeface="Calibri" pitchFamily="34" charset="0"/>
              </a:rPr>
              <a:t>The parameters of probability distribution curves for the series of modular coefficients for the specified periods are determined by the maximum likelihood method (Table 1).</a:t>
            </a:r>
          </a:p>
          <a:p>
            <a:pPr eaLnBrk="1" hangingPunct="1"/>
            <a:endParaRPr lang="en-US" sz="2120" dirty="0">
              <a:latin typeface="Calibri" pitchFamily="34" charset="0"/>
            </a:endParaRPr>
          </a:p>
          <a:p>
            <a:pPr eaLnBrk="1" hangingPunct="1"/>
            <a:r>
              <a:rPr lang="en-US" sz="2120" dirty="0">
                <a:latin typeface="Calibri" pitchFamily="34" charset="0"/>
              </a:rPr>
              <a:t>The relative mean square error of the average long-term runoff value for all series is less than 5%, the relative mean square error of the coefficient of variation is within 10-15%.</a:t>
            </a:r>
          </a:p>
          <a:p>
            <a:pPr eaLnBrk="1" hangingPunct="1"/>
            <a:endParaRPr lang="ru-RU" sz="2120" dirty="0">
              <a:latin typeface="Calibri" pitchFamily="34" charset="0"/>
            </a:endParaRPr>
          </a:p>
          <a:p>
            <a:pPr eaLnBrk="1" hangingPunct="1"/>
            <a:r>
              <a:rPr lang="en-US" sz="2120" dirty="0">
                <a:latin typeface="Calibri" pitchFamily="34" charset="0"/>
              </a:rPr>
              <a:t>Thus, the absolute values of flow of 95% probability of exceedance is 2227 m</a:t>
            </a:r>
            <a:r>
              <a:rPr lang="en-US" sz="2120" baseline="30000" dirty="0">
                <a:latin typeface="Calibri" pitchFamily="34" charset="0"/>
              </a:rPr>
              <a:t>3</a:t>
            </a:r>
            <a:r>
              <a:rPr lang="en-US" sz="2120" dirty="0">
                <a:latin typeface="Calibri" pitchFamily="34" charset="0"/>
              </a:rPr>
              <a:t>∙s</a:t>
            </a:r>
            <a:r>
              <a:rPr lang="en-US" sz="2120" baseline="30000" dirty="0">
                <a:latin typeface="Calibri" pitchFamily="34" charset="0"/>
              </a:rPr>
              <a:t>-1</a:t>
            </a:r>
            <a:r>
              <a:rPr lang="en-US" sz="2120" dirty="0">
                <a:latin typeface="Calibri" pitchFamily="34" charset="0"/>
              </a:rPr>
              <a:t> for the year, is 1216 m</a:t>
            </a:r>
            <a:r>
              <a:rPr lang="en-US" sz="2120" baseline="30000" dirty="0">
                <a:latin typeface="Calibri" pitchFamily="34" charset="0"/>
              </a:rPr>
              <a:t>3</a:t>
            </a:r>
            <a:r>
              <a:rPr lang="en-US" sz="2120" dirty="0">
                <a:latin typeface="Calibri" pitchFamily="34" charset="0"/>
              </a:rPr>
              <a:t>∙s</a:t>
            </a:r>
            <a:r>
              <a:rPr lang="en-US" sz="2120" baseline="30000" dirty="0">
                <a:latin typeface="Calibri" pitchFamily="34" charset="0"/>
              </a:rPr>
              <a:t>-1</a:t>
            </a:r>
            <a:r>
              <a:rPr lang="en-US" sz="2120" dirty="0">
                <a:latin typeface="Calibri" pitchFamily="34" charset="0"/>
              </a:rPr>
              <a:t> for the limiting period and is 835 m</a:t>
            </a:r>
            <a:r>
              <a:rPr lang="en-US" sz="2120" baseline="30000" dirty="0">
                <a:latin typeface="Calibri" pitchFamily="34" charset="0"/>
              </a:rPr>
              <a:t>3</a:t>
            </a:r>
            <a:r>
              <a:rPr lang="en-US" sz="2120" dirty="0">
                <a:latin typeface="Calibri" pitchFamily="34" charset="0"/>
              </a:rPr>
              <a:t>∙s</a:t>
            </a:r>
            <a:r>
              <a:rPr lang="en-US" sz="2120" baseline="30000" dirty="0">
                <a:latin typeface="Calibri" pitchFamily="34" charset="0"/>
              </a:rPr>
              <a:t>-1</a:t>
            </a:r>
            <a:r>
              <a:rPr lang="en-US" sz="2120" dirty="0">
                <a:latin typeface="Calibri" pitchFamily="34" charset="0"/>
              </a:rPr>
              <a:t> for the limiting season. Flow of the third (spring) season (or non-limiting period), which is not included in the limiting period, is 1011 m</a:t>
            </a:r>
            <a:r>
              <a:rPr lang="en-US" sz="2120" baseline="30000" dirty="0">
                <a:latin typeface="Calibri" pitchFamily="34" charset="0"/>
              </a:rPr>
              <a:t>3</a:t>
            </a:r>
            <a:r>
              <a:rPr lang="en-US" sz="2120" dirty="0">
                <a:latin typeface="Calibri" pitchFamily="34" charset="0"/>
              </a:rPr>
              <a:t>∙s</a:t>
            </a:r>
            <a:r>
              <a:rPr lang="en-US" sz="2120" baseline="30000" dirty="0">
                <a:latin typeface="Calibri" pitchFamily="34" charset="0"/>
              </a:rPr>
              <a:t>-1</a:t>
            </a:r>
            <a:r>
              <a:rPr lang="en-US" sz="2120" dirty="0">
                <a:latin typeface="Calibri" pitchFamily="34" charset="0"/>
              </a:rPr>
              <a:t>. Flow for the non-limiting season, which is included in the limiting period, is 382 m</a:t>
            </a:r>
            <a:r>
              <a:rPr lang="en-US" sz="2120" baseline="30000" dirty="0">
                <a:latin typeface="Calibri" pitchFamily="34" charset="0"/>
              </a:rPr>
              <a:t>3</a:t>
            </a:r>
            <a:r>
              <a:rPr lang="en-US" sz="2120" dirty="0">
                <a:latin typeface="Calibri" pitchFamily="34" charset="0"/>
              </a:rPr>
              <a:t>∙s</a:t>
            </a:r>
            <a:r>
              <a:rPr lang="en-US" sz="2120" baseline="30000" dirty="0">
                <a:latin typeface="Calibri" pitchFamily="34" charset="0"/>
              </a:rPr>
              <a:t>-1</a:t>
            </a:r>
            <a:r>
              <a:rPr lang="en-US" sz="2120" dirty="0">
                <a:latin typeface="Calibri" pitchFamily="34" charset="0"/>
              </a:rPr>
              <a:t>.</a:t>
            </a:r>
          </a:p>
          <a:p>
            <a:pPr eaLnBrk="1" hangingPunct="1"/>
            <a:endParaRPr lang="ru-RU" sz="2120" dirty="0">
              <a:latin typeface="Calibri" pitchFamily="34" charset="0"/>
            </a:endParaRPr>
          </a:p>
          <a:p>
            <a:pPr eaLnBrk="1" hangingPunct="1"/>
            <a:r>
              <a:rPr lang="en-US" sz="2120" dirty="0">
                <a:latin typeface="Calibri" pitchFamily="34" charset="0"/>
              </a:rPr>
              <a:t>Accordingly, the relative values of flow of 95% probability of exceedance increase to 54.6% of the annual one in the limiting period and they reduce to 45.4% in the non-limiting period for the low-water years. Besides the flow of probability of exceedance of 95% is 37.5% of the annual flow in spring and winter seasons. Such redistribution of the river flow is in the low-water years.</a:t>
            </a:r>
          </a:p>
          <a:p>
            <a:pPr eaLnBrk="1" hangingPunct="1"/>
            <a:endParaRPr lang="ru-RU" sz="2120" dirty="0">
              <a:latin typeface="Calibri" pitchFamily="34" charset="0"/>
            </a:endParaRPr>
          </a:p>
          <a:p>
            <a:pPr eaLnBrk="1" hangingPunct="1"/>
            <a:r>
              <a:rPr lang="en-US" sz="2120" dirty="0">
                <a:latin typeface="Calibri" pitchFamily="34" charset="0"/>
              </a:rPr>
              <a:t>The seasonal distribution of runoff is calculated for a low-water group of years by the real year method. It is found that the real year is 2015-2016.</a:t>
            </a:r>
          </a:p>
          <a:p>
            <a:pPr eaLnBrk="1" hangingPunct="1"/>
            <a:endParaRPr lang="en-US" sz="2120">
              <a:latin typeface="Calibri" pitchFamily="34" charset="0"/>
            </a:endParaRPr>
          </a:p>
          <a:p>
            <a:pPr eaLnBrk="1" hangingPunct="1"/>
            <a:r>
              <a:rPr lang="en-US" sz="2120">
                <a:latin typeface="Calibri" pitchFamily="34" charset="0"/>
              </a:rPr>
              <a:t>Figure </a:t>
            </a:r>
            <a:r>
              <a:rPr lang="en-US" sz="2120" dirty="0">
                <a:latin typeface="Calibri" pitchFamily="34" charset="0"/>
              </a:rPr>
              <a:t>1 shows the results of the monthly and the seasonal distribution of flow for the low-water year by the chosen actual one.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04597" y="17219446"/>
            <a:ext cx="5939896" cy="6298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4" tIns="30722" rIns="61444" bIns="30722" rtlCol="0" anchor="ctr"/>
          <a:lstStyle/>
          <a:p>
            <a:pPr algn="ctr"/>
            <a:r>
              <a:rPr lang="en-US" sz="3815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Introduction</a:t>
            </a:r>
          </a:p>
        </p:txBody>
      </p:sp>
      <p:sp>
        <p:nvSpPr>
          <p:cNvPr id="13" name="Text Box 192"/>
          <p:cNvSpPr txBox="1">
            <a:spLocks noChangeArrowheads="1"/>
          </p:cNvSpPr>
          <p:nvPr/>
        </p:nvSpPr>
        <p:spPr bwMode="auto">
          <a:xfrm>
            <a:off x="7721865" y="5059660"/>
            <a:ext cx="5939896" cy="546806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22887" tIns="122887" rIns="122887" bIns="12288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120" dirty="0">
                <a:latin typeface="Calibri" pitchFamily="34" charset="0"/>
              </a:rPr>
              <a:t>The real year method is used to calculate the annual flow distribution based on hydrological observations for the period 1987-2017.</a:t>
            </a:r>
          </a:p>
          <a:p>
            <a:pPr eaLnBrk="1" hangingPunct="1"/>
            <a:endParaRPr lang="en-US" sz="2120" dirty="0">
              <a:latin typeface="Calibri" pitchFamily="34" charset="0"/>
            </a:endParaRPr>
          </a:p>
          <a:p>
            <a:pPr eaLnBrk="1" hangingPunct="1"/>
            <a:r>
              <a:rPr lang="en-US" sz="2120" dirty="0">
                <a:latin typeface="Calibri" pitchFamily="34" charset="0"/>
              </a:rPr>
              <a:t>This method is in selecting from a few years the such year, which is the closest to the probability of exceedance for the year and for the limiting period (seasons) both.</a:t>
            </a:r>
          </a:p>
          <a:p>
            <a:pPr eaLnBrk="1" hangingPunct="1"/>
            <a:endParaRPr lang="en-US" sz="2120" dirty="0">
              <a:latin typeface="Calibri" pitchFamily="34" charset="0"/>
            </a:endParaRPr>
          </a:p>
          <a:p>
            <a:pPr eaLnBrk="1" hangingPunct="1"/>
            <a:r>
              <a:rPr lang="en-US" sz="2120" dirty="0">
                <a:latin typeface="Calibri" pitchFamily="34" charset="0"/>
              </a:rPr>
              <a:t>The part of year from June to February is taken for the limiting period, the periods from June to August and from December to February – for the limiting season, i.e. low-water periods.</a:t>
            </a:r>
          </a:p>
          <a:p>
            <a:pPr eaLnBrk="1" hangingPunct="1"/>
            <a:endParaRPr lang="en-US" sz="2120" dirty="0">
              <a:latin typeface="Calibri" pitchFamily="34" charset="0"/>
            </a:endParaRPr>
          </a:p>
          <a:p>
            <a:pPr eaLnBrk="1" hangingPunct="1"/>
            <a:r>
              <a:rPr lang="en-US" sz="2120" dirty="0">
                <a:latin typeface="Calibri" pitchFamily="34" charset="0"/>
              </a:rPr>
              <a:t>The probability of exceedance is set at 95% according to the drinking water supply type.</a:t>
            </a:r>
            <a:endParaRPr lang="ru-RU" sz="2120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21865" y="4429788"/>
            <a:ext cx="5939896" cy="6298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4" tIns="30722" rIns="61444" bIns="30722" rtlCol="0" anchor="ctr"/>
          <a:lstStyle/>
          <a:p>
            <a:pPr algn="ctr"/>
            <a:r>
              <a:rPr lang="en-US" sz="3815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Methods and Materials</a:t>
            </a:r>
          </a:p>
        </p:txBody>
      </p:sp>
      <p:sp>
        <p:nvSpPr>
          <p:cNvPr id="14" name="Text Box 193"/>
          <p:cNvSpPr txBox="1">
            <a:spLocks noChangeArrowheads="1"/>
          </p:cNvSpPr>
          <p:nvPr/>
        </p:nvSpPr>
        <p:spPr bwMode="auto">
          <a:xfrm>
            <a:off x="14297776" y="16218102"/>
            <a:ext cx="5939896" cy="775176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22887" tIns="122887" rIns="122887" bIns="12288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120" dirty="0">
                <a:latin typeface="Calibri" pitchFamily="34" charset="0"/>
              </a:rPr>
              <a:t>Analysis of the season distribution of flow showed that 19.9% of the spring flow is in March, 6.9% of the summer flow is in June. The distribution of flow from July to November is almost unchanged and varies from 6.1% in July to 5.5% in November, the most value of the winter flow is 9.4% in December.</a:t>
            </a:r>
          </a:p>
          <a:p>
            <a:pPr algn="just"/>
            <a:endParaRPr lang="en-US" sz="2120" dirty="0">
              <a:latin typeface="Calibri" pitchFamily="34" charset="0"/>
            </a:endParaRPr>
          </a:p>
          <a:p>
            <a:pPr algn="just"/>
            <a:r>
              <a:rPr lang="en-US" sz="2120" dirty="0">
                <a:latin typeface="Calibri" pitchFamily="34" charset="0"/>
              </a:rPr>
              <a:t>In general, the relative distribution of the spring flow is 41.4%, of the summer-autumn is 35.7%, of the winter flow is 22.9%. Such distribution of runoff into the summer-autumn and winter periods indicates about sustainability of underground food.</a:t>
            </a:r>
            <a:endParaRPr lang="ru-RU" sz="2120" dirty="0">
              <a:latin typeface="Calibri" pitchFamily="34" charset="0"/>
            </a:endParaRPr>
          </a:p>
          <a:p>
            <a:pPr algn="just"/>
            <a:endParaRPr lang="en-US" sz="2120" dirty="0">
              <a:latin typeface="Calibri" pitchFamily="34" charset="0"/>
            </a:endParaRPr>
          </a:p>
          <a:p>
            <a:pPr algn="just"/>
            <a:r>
              <a:rPr lang="en-US" sz="2120" dirty="0">
                <a:latin typeface="Calibri" pitchFamily="34" charset="0"/>
              </a:rPr>
              <a:t>These results prove the features of distribution of the annual flow of the Oka River basin, which are related to a decrease in the unevenness of distribution of the annual flow and an increase of the ratio of the low-water flow, especially in the winter.</a:t>
            </a:r>
          </a:p>
          <a:p>
            <a:pPr algn="just"/>
            <a:endParaRPr lang="en-US" sz="2120" dirty="0">
              <a:latin typeface="Calibri" pitchFamily="34" charset="0"/>
            </a:endParaRPr>
          </a:p>
          <a:p>
            <a:pPr algn="just"/>
            <a:r>
              <a:rPr lang="en-US" sz="2120" dirty="0">
                <a:latin typeface="Calibri" pitchFamily="34" charset="0"/>
              </a:rPr>
              <a:t>This circumstance should be considered when planning the use of water for various water management needs.</a:t>
            </a:r>
            <a:endParaRPr lang="ru-RU" sz="2120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297776" y="15569845"/>
            <a:ext cx="5939896" cy="6298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4" tIns="30722" rIns="61444" bIns="30722" rtlCol="0" anchor="ctr"/>
          <a:lstStyle/>
          <a:p>
            <a:pPr algn="ctr"/>
            <a:r>
              <a:rPr lang="en-US" sz="3815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Conclusions</a:t>
            </a:r>
          </a:p>
        </p:txBody>
      </p:sp>
      <p:sp>
        <p:nvSpPr>
          <p:cNvPr id="11" name="Text Box 190"/>
          <p:cNvSpPr txBox="1">
            <a:spLocks noChangeArrowheads="1"/>
          </p:cNvSpPr>
          <p:nvPr/>
        </p:nvSpPr>
        <p:spPr bwMode="auto">
          <a:xfrm>
            <a:off x="1204597" y="17849318"/>
            <a:ext cx="5939896" cy="612055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22887" tIns="122887" rIns="122887" bIns="12288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120" dirty="0">
                <a:latin typeface="Calibri" pitchFamily="34" charset="0"/>
              </a:rPr>
              <a:t>As is well known, the main element of renewable water resources is the river flow.</a:t>
            </a:r>
          </a:p>
          <a:p>
            <a:pPr eaLnBrk="1" hangingPunct="1"/>
            <a:endParaRPr lang="en-US" sz="2120" dirty="0">
              <a:latin typeface="Calibri" pitchFamily="34" charset="0"/>
            </a:endParaRPr>
          </a:p>
          <a:p>
            <a:pPr eaLnBrk="1" hangingPunct="1"/>
            <a:r>
              <a:rPr lang="en-US" sz="2120" dirty="0">
                <a:latin typeface="Calibri" pitchFamily="34" charset="0"/>
              </a:rPr>
              <a:t>The study of annual distribution of the river flow in the recent period is explained by the need to adapt a complex water management system to seasonal changes of flow under the conditions of climate change.</a:t>
            </a:r>
            <a:endParaRPr lang="ru-RU" sz="2120" dirty="0">
              <a:latin typeface="Calibri" pitchFamily="34" charset="0"/>
            </a:endParaRPr>
          </a:p>
          <a:p>
            <a:pPr eaLnBrk="1" hangingPunct="1"/>
            <a:endParaRPr lang="en-US" sz="2120" dirty="0">
              <a:latin typeface="Calibri" pitchFamily="34" charset="0"/>
            </a:endParaRPr>
          </a:p>
          <a:p>
            <a:pPr eaLnBrk="1" hangingPunct="1"/>
            <a:r>
              <a:rPr lang="en-US" sz="2120" dirty="0">
                <a:latin typeface="Calibri" pitchFamily="34" charset="0"/>
              </a:rPr>
              <a:t>Information about an annual flow distribution is important for planning water supply to urban populations in order to provide environmental safety in changing climatic conditions.</a:t>
            </a:r>
          </a:p>
          <a:p>
            <a:pPr eaLnBrk="1" hangingPunct="1"/>
            <a:endParaRPr lang="en-US" sz="2120" dirty="0">
              <a:latin typeface="Calibri" pitchFamily="34" charset="0"/>
            </a:endParaRPr>
          </a:p>
          <a:p>
            <a:pPr eaLnBrk="1" hangingPunct="1"/>
            <a:r>
              <a:rPr lang="en-US" sz="2120" dirty="0">
                <a:latin typeface="Calibri" pitchFamily="34" charset="0"/>
              </a:rPr>
              <a:t>For instance, water supply in Kaluga and the Kaluga region is provided from underground and surface sources, but it is known that 50% of the total amount is the surface water intakes.</a:t>
            </a:r>
            <a:endParaRPr lang="ru-RU" sz="2120" dirty="0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503" y="11673312"/>
            <a:ext cx="5939896" cy="6298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4" tIns="30722" rIns="61444" bIns="30722" rtlCol="0" anchor="ctr"/>
          <a:lstStyle/>
          <a:p>
            <a:pPr algn="ctr"/>
            <a:r>
              <a:rPr lang="en-US" sz="3815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Results</a:t>
            </a:r>
          </a:p>
        </p:txBody>
      </p:sp>
      <p:sp>
        <p:nvSpPr>
          <p:cNvPr id="53" name="Text Box 180"/>
          <p:cNvSpPr txBox="1">
            <a:spLocks noChangeArrowheads="1"/>
          </p:cNvSpPr>
          <p:nvPr/>
        </p:nvSpPr>
        <p:spPr bwMode="auto">
          <a:xfrm>
            <a:off x="13793341" y="10599377"/>
            <a:ext cx="6172200" cy="32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444" tIns="30722" rIns="61444" bIns="30722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96" b="1" dirty="0">
                <a:latin typeface="Calibri" pitchFamily="34" charset="0"/>
              </a:rPr>
              <a:t>Table 1.</a:t>
            </a:r>
            <a:r>
              <a:rPr lang="en-US" sz="1696" dirty="0">
                <a:latin typeface="Calibri" pitchFamily="34" charset="0"/>
              </a:rPr>
              <a:t> Parameters of the probability distribution curves of flow.</a:t>
            </a:r>
            <a:endParaRPr lang="ru-RU" sz="1696" dirty="0">
              <a:latin typeface="Calibri" pitchFamily="34" charset="0"/>
            </a:endParaRPr>
          </a:p>
        </p:txBody>
      </p:sp>
      <p:sp>
        <p:nvSpPr>
          <p:cNvPr id="37" name="Text Box 180"/>
          <p:cNvSpPr txBox="1">
            <a:spLocks noChangeArrowheads="1"/>
          </p:cNvSpPr>
          <p:nvPr/>
        </p:nvSpPr>
        <p:spPr bwMode="auto">
          <a:xfrm>
            <a:off x="13830489" y="9760171"/>
            <a:ext cx="6665238" cy="33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1444" tIns="30722" rIns="61444" bIns="30722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1.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distribution of the flow by month of 2015-2016 year</a:t>
            </a:r>
            <a:r>
              <a:rPr lang="en-US" sz="1696" dirty="0">
                <a:latin typeface="Calibri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755261-2D8E-4184-B402-9A73D1F03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540" y="1216665"/>
            <a:ext cx="1524132" cy="154851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14F484-A7A1-4549-9F6E-93357461C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60" y="10799075"/>
            <a:ext cx="6222369" cy="4666777"/>
          </a:xfrm>
          <a:prstGeom prst="rect">
            <a:avLst/>
          </a:prstGeom>
        </p:spPr>
      </p:pic>
      <p:graphicFrame>
        <p:nvGraphicFramePr>
          <p:cNvPr id="41" name="Диаграмма 40">
            <a:extLst>
              <a:ext uri="{FF2B5EF4-FFF2-40B4-BE49-F238E27FC236}">
                <a16:creationId xmlns:a16="http://schemas.microsoft.com/office/drawing/2014/main" id="{08F70708-52C1-49CD-BB74-7AFFB8A4C8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355367"/>
              </p:ext>
            </p:extLst>
          </p:nvPr>
        </p:nvGraphicFramePr>
        <p:xfrm>
          <a:off x="14061561" y="4429788"/>
          <a:ext cx="6203095" cy="533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Таблица 45">
            <a:extLst>
              <a:ext uri="{FF2B5EF4-FFF2-40B4-BE49-F238E27FC236}">
                <a16:creationId xmlns:a16="http://schemas.microsoft.com/office/drawing/2014/main" id="{7755A7A6-20AC-49A6-89CB-C1A695AC3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51372"/>
              </p:ext>
            </p:extLst>
          </p:nvPr>
        </p:nvGraphicFramePr>
        <p:xfrm>
          <a:off x="14255751" y="11087451"/>
          <a:ext cx="5939896" cy="4090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046">
                  <a:extLst>
                    <a:ext uri="{9D8B030D-6E8A-4147-A177-3AD203B41FA5}">
                      <a16:colId xmlns:a16="http://schemas.microsoft.com/office/drawing/2014/main" val="4089368467"/>
                    </a:ext>
                  </a:extLst>
                </a:gridCol>
                <a:gridCol w="956725">
                  <a:extLst>
                    <a:ext uri="{9D8B030D-6E8A-4147-A177-3AD203B41FA5}">
                      <a16:colId xmlns:a16="http://schemas.microsoft.com/office/drawing/2014/main" val="1482939397"/>
                    </a:ext>
                  </a:extLst>
                </a:gridCol>
                <a:gridCol w="1215033">
                  <a:extLst>
                    <a:ext uri="{9D8B030D-6E8A-4147-A177-3AD203B41FA5}">
                      <a16:colId xmlns:a16="http://schemas.microsoft.com/office/drawing/2014/main" val="3196129156"/>
                    </a:ext>
                  </a:extLst>
                </a:gridCol>
                <a:gridCol w="1256046">
                  <a:extLst>
                    <a:ext uri="{9D8B030D-6E8A-4147-A177-3AD203B41FA5}">
                      <a16:colId xmlns:a16="http://schemas.microsoft.com/office/drawing/2014/main" val="512780660"/>
                    </a:ext>
                  </a:extLst>
                </a:gridCol>
                <a:gridCol w="1256046">
                  <a:extLst>
                    <a:ext uri="{9D8B030D-6E8A-4147-A177-3AD203B41FA5}">
                      <a16:colId xmlns:a16="http://schemas.microsoft.com/office/drawing/2014/main" val="1115500240"/>
                    </a:ext>
                  </a:extLst>
                </a:gridCol>
              </a:tblGrid>
              <a:tr h="57989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Statistical parameters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Limiting period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Limiting season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778352"/>
                  </a:ext>
                </a:extLst>
              </a:tr>
              <a:tr h="607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Summer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Winter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Summer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Autumn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1996978"/>
                  </a:ext>
                </a:extLst>
              </a:tr>
              <a:tr h="580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3320674"/>
                  </a:ext>
                </a:extLst>
              </a:tr>
              <a:tr h="579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Cs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4002097"/>
                  </a:ext>
                </a:extLst>
              </a:tr>
              <a:tr h="580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Cs/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8101576"/>
                  </a:ext>
                </a:extLst>
              </a:tr>
              <a:tr h="580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3196948"/>
                  </a:ext>
                </a:extLst>
              </a:tr>
              <a:tr h="580685">
                <a:tc>
                  <a:txBody>
                    <a:bodyPr/>
                    <a:lstStyle/>
                    <a:p>
                      <a:pPr marL="0" marR="0" lvl="0" indent="0" algn="ctr" defTabSz="2138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725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2637</TotalTime>
  <Words>946</Words>
  <Application>Microsoft Office PowerPoint</Application>
  <PresentationFormat>Произвольный</PresentationFormat>
  <Paragraphs>86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Calibri</vt:lpstr>
      <vt:lpstr>Tw Cen MT</vt:lpstr>
      <vt:lpstr>Tw Cen MT Condensed</vt:lpstr>
      <vt:lpstr>Wingdings 3</vt:lpstr>
      <vt:lpstr>Интеграл</vt:lpstr>
      <vt:lpstr>Презентация PowerPoint</vt:lpstr>
    </vt:vector>
  </TitlesOfParts>
  <Company>Genigraphics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A0/A1</dc:title>
  <dc:creator>Jay Larson</dc:creator>
  <dc:description>Quality poster printing
www.genigraphics.com
1-800-790-4001</dc:description>
  <cp:lastModifiedBy>Захарова Марина Владимировна</cp:lastModifiedBy>
  <cp:revision>88</cp:revision>
  <cp:lastPrinted>2013-02-12T02:21:55Z</cp:lastPrinted>
  <dcterms:created xsi:type="dcterms:W3CDTF">2013-02-10T21:14:48Z</dcterms:created>
  <dcterms:modified xsi:type="dcterms:W3CDTF">2021-09-17T18:50:53Z</dcterms:modified>
</cp:coreProperties>
</file>